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7"/>
  </p:notesMasterIdLst>
  <p:handoutMasterIdLst>
    <p:handoutMasterId r:id="rId18"/>
  </p:handoutMasterIdLst>
  <p:sldIdLst>
    <p:sldId id="277" r:id="rId2"/>
    <p:sldId id="268" r:id="rId3"/>
    <p:sldId id="280" r:id="rId4"/>
    <p:sldId id="269" r:id="rId5"/>
    <p:sldId id="281" r:id="rId6"/>
    <p:sldId id="286" r:id="rId7"/>
    <p:sldId id="279" r:id="rId8"/>
    <p:sldId id="271" r:id="rId9"/>
    <p:sldId id="283" r:id="rId10"/>
    <p:sldId id="270" r:id="rId11"/>
    <p:sldId id="278" r:id="rId12"/>
    <p:sldId id="274" r:id="rId13"/>
    <p:sldId id="272" r:id="rId14"/>
    <p:sldId id="285" r:id="rId15"/>
    <p:sldId id="276"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5542D88-5274-4946-AED5-A136C690C6D3}">
          <p14:sldIdLst>
            <p14:sldId id="277"/>
            <p14:sldId id="268"/>
            <p14:sldId id="280"/>
            <p14:sldId id="269"/>
            <p14:sldId id="281"/>
            <p14:sldId id="286"/>
            <p14:sldId id="279"/>
            <p14:sldId id="271"/>
            <p14:sldId id="283"/>
            <p14:sldId id="270"/>
            <p14:sldId id="278"/>
            <p14:sldId id="274"/>
            <p14:sldId id="272"/>
            <p14:sldId id="285"/>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57DE8-9BC5-4496-89FD-7DBBCF6F11BF}" v="41" dt="2024-04-01T18:54:47.5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72" autoAdjust="0"/>
    <p:restoredTop sz="96400" autoAdjust="0"/>
  </p:normalViewPr>
  <p:slideViewPr>
    <p:cSldViewPr snapToGrid="0">
      <p:cViewPr varScale="1">
        <p:scale>
          <a:sx n="61" d="100"/>
          <a:sy n="61" d="100"/>
        </p:scale>
        <p:origin x="67" y="42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2024-04-01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2024-04-01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481798" cy="2722499"/>
          </a:xfrm>
        </p:spPr>
        <p:txBody>
          <a:bodyPr/>
          <a:lstStyle/>
          <a:p>
            <a:pPr algn="ctr"/>
            <a: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t>Classification and Regression </a:t>
            </a:r>
            <a:b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br>
            <a: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t>Analysis of the Bank Marketing </a:t>
            </a:r>
            <a:b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br>
            <a:r>
              <a:rPr lang="en-CA" sz="2000" dirty="0">
                <a:effectLst/>
                <a:latin typeface="Aptos" panose="020B0004020202020204" pitchFamily="34" charset="0"/>
                <a:ea typeface="Aptos" panose="020B0004020202020204" pitchFamily="34" charset="0"/>
                <a:cs typeface="Times New Roman" panose="02020603050405020304" pitchFamily="18" charset="0"/>
              </a:rPr>
              <a:t>Dataset </a:t>
            </a:r>
            <a:endParaRPr lang="en-US" sz="2000" dirty="0"/>
          </a:p>
        </p:txBody>
      </p:sp>
      <p:sp>
        <p:nvSpPr>
          <p:cNvPr id="3" name="Subtitle 2"/>
          <p:cNvSpPr>
            <a:spLocks noGrp="1"/>
          </p:cNvSpPr>
          <p:nvPr>
            <p:ph type="subTitle" idx="1"/>
          </p:nvPr>
        </p:nvSpPr>
        <p:spPr/>
        <p:txBody>
          <a:bodyPr/>
          <a:lstStyle/>
          <a:p>
            <a:pPr algn="ctr"/>
            <a:r>
              <a:rPr lang="en-US" sz="1800" dirty="0"/>
              <a:t>MAYKEL KALTA</a:t>
            </a:r>
          </a:p>
          <a:p>
            <a:pPr algn="ctr"/>
            <a:r>
              <a:rPr lang="en-US" sz="1800" dirty="0"/>
              <a:t>ID:</a:t>
            </a:r>
            <a:r>
              <a:rPr lang="en-CA" sz="1800" dirty="0">
                <a:effectLst/>
                <a:latin typeface="Aptos" panose="020B0004020202020204" pitchFamily="34" charset="0"/>
                <a:ea typeface="Aptos" panose="020B0004020202020204" pitchFamily="34" charset="0"/>
                <a:cs typeface="Times New Roman" panose="02020603050405020304" pitchFamily="18" charset="0"/>
              </a:rPr>
              <a:t>501229519</a:t>
            </a:r>
            <a:endParaRPr lang="en-US" sz="1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1069848"/>
          </a:xfrm>
        </p:spPr>
        <p:txBody>
          <a:bodyPr anchor="t">
            <a:normAutofit/>
          </a:bodyPr>
          <a:lstStyle/>
          <a:p>
            <a:pPr algn="ctr"/>
            <a:r>
              <a:rPr lang="en-US" dirty="0"/>
              <a:t>Top 10 important attributes </a:t>
            </a:r>
            <a:br>
              <a:rPr lang="en-US" dirty="0"/>
            </a:br>
            <a:endParaRPr lang="en-US" dirty="0"/>
          </a:p>
        </p:txBody>
      </p:sp>
      <p:pic>
        <p:nvPicPr>
          <p:cNvPr id="9" name="Picture Placeholder 8" descr="A graph with blue bars&#10;&#10;Description automatically generated">
            <a:extLst>
              <a:ext uri="{FF2B5EF4-FFF2-40B4-BE49-F238E27FC236}">
                <a16:creationId xmlns:a16="http://schemas.microsoft.com/office/drawing/2014/main" id="{D4A6C233-6715-9BD0-4631-898C0F3FC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819" y="1472184"/>
            <a:ext cx="7694315" cy="4212639"/>
          </a:xfrm>
          <a:noFill/>
        </p:spPr>
      </p:pic>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April 1, 2024</a:t>
            </a:fld>
            <a:r>
              <a:rPr lang="en-CA"/>
              <a:t>     |</a:t>
            </a:r>
            <a:endParaRPr lang="en-US"/>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10</a:t>
            </a:fld>
            <a:endParaRPr lang="en-US"/>
          </a:p>
        </p:txBody>
      </p:sp>
    </p:spTree>
    <p:extLst>
      <p:ext uri="{BB962C8B-B14F-4D97-AF65-F5344CB8AC3E}">
        <p14:creationId xmlns:p14="http://schemas.microsoft.com/office/powerpoint/2010/main" val="725469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58085B7-321E-9269-FA83-FEDB99866759}"/>
              </a:ext>
            </a:extLst>
          </p:cNvPr>
          <p:cNvSpPr>
            <a:spLocks noGrp="1"/>
          </p:cNvSpPr>
          <p:nvPr>
            <p:ph type="dt" sz="half" idx="2"/>
          </p:nvPr>
        </p:nvSpPr>
        <p:spPr/>
        <p:txBody>
          <a:bodyPr/>
          <a:lstStyle/>
          <a:p>
            <a:fld id="{BB508BD7-8B53-4CE3-A3FA-0E10F2E34F65}" type="datetime4">
              <a:rPr lang="en-US" smtClean="0"/>
              <a:t>April 1, 2024</a:t>
            </a:fld>
            <a:r>
              <a:rPr lang="en-CA"/>
              <a:t>     |</a:t>
            </a:r>
            <a:endParaRPr lang="en-US" dirty="0"/>
          </a:p>
        </p:txBody>
      </p:sp>
      <p:sp>
        <p:nvSpPr>
          <p:cNvPr id="6" name="Slide Number Placeholder 5">
            <a:extLst>
              <a:ext uri="{FF2B5EF4-FFF2-40B4-BE49-F238E27FC236}">
                <a16:creationId xmlns:a16="http://schemas.microsoft.com/office/drawing/2014/main" id="{BB65F79E-664D-AEB4-31A7-F8F3C4E2B3D8}"/>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13" name="TextBox 12">
            <a:extLst>
              <a:ext uri="{FF2B5EF4-FFF2-40B4-BE49-F238E27FC236}">
                <a16:creationId xmlns:a16="http://schemas.microsoft.com/office/drawing/2014/main" id="{58EC30D0-4F86-D0DA-CEB1-127437DC26ED}"/>
              </a:ext>
            </a:extLst>
          </p:cNvPr>
          <p:cNvSpPr txBox="1"/>
          <p:nvPr/>
        </p:nvSpPr>
        <p:spPr>
          <a:xfrm>
            <a:off x="914400" y="721360"/>
            <a:ext cx="7433726" cy="4955203"/>
          </a:xfrm>
          <a:prstGeom prst="rect">
            <a:avLst/>
          </a:prstGeom>
          <a:noFill/>
        </p:spPr>
        <p:txBody>
          <a:bodyPr wrap="square" rtlCol="0">
            <a:spAutoFit/>
          </a:bodyPr>
          <a:lstStyle/>
          <a:p>
            <a:pPr algn="ctr"/>
            <a:r>
              <a:rPr lang="en-CA" sz="2800" b="1" dirty="0">
                <a:solidFill>
                  <a:schemeClr val="tx2"/>
                </a:solidFill>
              </a:rPr>
              <a:t>Evaluation</a:t>
            </a:r>
          </a:p>
          <a:p>
            <a:pPr algn="ctr"/>
            <a:r>
              <a:rPr lang="en-US" dirty="0"/>
              <a:t>This study employs cross-validation techniques to assess the performance of classification models, utilizing a comprehensive approach to ensure the reliability and accuracy of the evaluation process. Three distinct algorithms are employed for this purpose:</a:t>
            </a:r>
          </a:p>
          <a:p>
            <a:pPr algn="ctr"/>
            <a:endParaRPr lang="en-US" dirty="0"/>
          </a:p>
          <a:p>
            <a:pPr algn="ctr"/>
            <a:r>
              <a:rPr lang="en-US" dirty="0"/>
              <a:t> 1) Logistic Regression, known for its efficiency in binary classification problems and ability to provide probability scores for outcomes; </a:t>
            </a:r>
          </a:p>
          <a:p>
            <a:pPr algn="ctr"/>
            <a:endParaRPr lang="en-US" dirty="0"/>
          </a:p>
          <a:p>
            <a:pPr algn="ctr"/>
            <a:r>
              <a:rPr lang="en-US" dirty="0"/>
              <a:t>2) Support Vector Classifier (SVC), which is effective in high-dimensional spaces and is capable of performing linear and non-linear classification; </a:t>
            </a:r>
          </a:p>
          <a:p>
            <a:pPr algn="ctr"/>
            <a:r>
              <a:rPr lang="en-US" dirty="0"/>
              <a:t> </a:t>
            </a:r>
          </a:p>
          <a:p>
            <a:pPr algn="ctr"/>
            <a:r>
              <a:rPr lang="en-US" dirty="0"/>
              <a:t>3) K-Nearest Neighbors (KNN), a simple yet powerful algorithm that classifies samples based on the majority vote of their neighbors. By applying these algorithms, the study aims to identify the most effective model for predicting outcomes, taking into account the nuances of the dataset and the inherent characteristics of each classification technique.</a:t>
            </a:r>
            <a:endParaRPr lang="en-CA" b="1" dirty="0"/>
          </a:p>
        </p:txBody>
      </p:sp>
    </p:spTree>
    <p:extLst>
      <p:ext uri="{BB962C8B-B14F-4D97-AF65-F5344CB8AC3E}">
        <p14:creationId xmlns:p14="http://schemas.microsoft.com/office/powerpoint/2010/main" val="1305452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264" y="719668"/>
            <a:ext cx="8103469" cy="1606972"/>
          </a:xfrm>
        </p:spPr>
        <p:txBody>
          <a:bodyPr/>
          <a:lstStyle/>
          <a:p>
            <a:pPr algn="ctr"/>
            <a:r>
              <a:rPr lang="en-US" sz="2800">
                <a:solidFill>
                  <a:schemeClr val="tx2"/>
                </a:solidFill>
                <a:latin typeface="+mn-lt"/>
              </a:rPr>
              <a:t> Conclusion</a:t>
            </a:r>
            <a:br>
              <a:rPr lang="en-US" sz="800" b="0">
                <a:solidFill>
                  <a:srgbClr val="000000"/>
                </a:solidFill>
                <a:effectLst/>
                <a:latin typeface="Courier New" panose="02070309020205020404" pitchFamily="49" charset="0"/>
              </a:rPr>
            </a:br>
            <a:br>
              <a:rPr lang="en-US" sz="2800">
                <a:solidFill>
                  <a:schemeClr val="tx2"/>
                </a:solidFill>
                <a:latin typeface="+mn-lt"/>
              </a:rPr>
            </a:br>
            <a:endParaRPr lang="en-US" sz="2800" dirty="0">
              <a:solidFill>
                <a:schemeClr val="tx2"/>
              </a:solidFill>
              <a:latin typeface="+mn-lt"/>
            </a:endParaRPr>
          </a:p>
        </p:txBody>
      </p:sp>
      <p:sp>
        <p:nvSpPr>
          <p:cNvPr id="3" name="Date Placeholder 2">
            <a:extLst>
              <a:ext uri="{FF2B5EF4-FFF2-40B4-BE49-F238E27FC236}">
                <a16:creationId xmlns:a16="http://schemas.microsoft.com/office/drawing/2014/main" id="{38B82740-7511-47FF-9B9D-5F69BF90D31E}"/>
              </a:ext>
            </a:extLst>
          </p:cNvPr>
          <p:cNvSpPr>
            <a:spLocks noGrp="1"/>
          </p:cNvSpPr>
          <p:nvPr>
            <p:ph type="dt" sz="half" idx="2"/>
          </p:nvPr>
        </p:nvSpPr>
        <p:spPr/>
        <p:txBody>
          <a:bodyPr/>
          <a:lstStyle/>
          <a:p>
            <a:fld id="{55653118-F625-4ACB-9042-5374A5761947}" type="datetime4">
              <a:rPr lang="en-US" smtClean="0"/>
              <a:t>April 1, 2024</a:t>
            </a:fld>
            <a:r>
              <a:rPr lang="en-CA"/>
              <a:t>     |</a:t>
            </a:r>
            <a:endParaRPr lang="en-US" dirty="0"/>
          </a:p>
        </p:txBody>
      </p:sp>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5" name="TextBox 4">
            <a:extLst>
              <a:ext uri="{FF2B5EF4-FFF2-40B4-BE49-F238E27FC236}">
                <a16:creationId xmlns:a16="http://schemas.microsoft.com/office/drawing/2014/main" id="{B3C1F30E-4E5B-ABDF-0794-D51FD02063D9}"/>
              </a:ext>
            </a:extLst>
          </p:cNvPr>
          <p:cNvSpPr txBox="1"/>
          <p:nvPr/>
        </p:nvSpPr>
        <p:spPr>
          <a:xfrm>
            <a:off x="538480" y="2753360"/>
            <a:ext cx="8158480" cy="1858201"/>
          </a:xfrm>
          <a:prstGeom prst="rect">
            <a:avLst/>
          </a:prstGeom>
          <a:noFill/>
        </p:spPr>
        <p:txBody>
          <a:bodyPr wrap="square" rtlCol="0">
            <a:spAutoFit/>
          </a:bodyPr>
          <a:lstStyle/>
          <a:p>
            <a:pPr>
              <a:lnSpc>
                <a:spcPct val="107000"/>
              </a:lnSpc>
              <a:spcBef>
                <a:spcPts val="600"/>
              </a:spcBef>
              <a:spcAft>
                <a:spcPts val="600"/>
              </a:spcAft>
            </a:pPr>
            <a:r>
              <a:rPr lang="en-CA" sz="1800" kern="1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Based on the results obtained from cross-validation, it appears that Logistic Regression achieved the highest mean accuracy score of 81.34%, followed by Support Vector Classifier (SVC) with a mean accuracy of 73.32% and K-Nearest Neighbors (KNN) models achieved mean accuracies of 64.96%, respectively. These results suggest that Logistic Regression might be more suitable for this classification task compared to SVC and KNN.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6830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B4AE9D5D-9F46-55A8-2A01-A9FB0AD0BE3C}"/>
              </a:ext>
            </a:extLst>
          </p:cNvPr>
          <p:cNvSpPr>
            <a:spLocks noGrp="1"/>
          </p:cNvSpPr>
          <p:nvPr>
            <p:ph type="title"/>
          </p:nvPr>
        </p:nvSpPr>
        <p:spPr>
          <a:xfrm>
            <a:off x="365568" y="392415"/>
            <a:ext cx="8444818" cy="1069848"/>
          </a:xfrm>
        </p:spPr>
        <p:txBody>
          <a:bodyPr/>
          <a:lstStyle/>
          <a:p>
            <a:pPr algn="ctr"/>
            <a:r>
              <a:rPr lang="en-US" dirty="0"/>
              <a:t>Machine learning </a:t>
            </a:r>
          </a:p>
        </p:txBody>
      </p:sp>
      <p:pic>
        <p:nvPicPr>
          <p:cNvPr id="30" name="Picture Placeholder 29" descr="A graph with a green dot&#10;&#10;Description automatically generated">
            <a:extLst>
              <a:ext uri="{FF2B5EF4-FFF2-40B4-BE49-F238E27FC236}">
                <a16:creationId xmlns:a16="http://schemas.microsoft.com/office/drawing/2014/main" id="{B90E0C9C-094B-50CF-1DB6-615118382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2656" y="1472184"/>
            <a:ext cx="5830641" cy="4212639"/>
          </a:xfrm>
          <a:noFill/>
        </p:spPr>
      </p:pic>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a:xfrm>
            <a:off x="6275910" y="6155267"/>
            <a:ext cx="2072216" cy="365125"/>
          </a:xfrm>
        </p:spPr>
        <p:txBody>
          <a:bodyPr anchor="ctr">
            <a:normAutofit/>
          </a:bodyPr>
          <a:lstStyle/>
          <a:p>
            <a:pPr>
              <a:spcAft>
                <a:spcPts val="600"/>
              </a:spcAft>
            </a:pPr>
            <a:fld id="{9507AF2A-5640-4D09-9ECE-6C97450D86E2}" type="datetime4">
              <a:rPr lang="en-US" smtClean="0"/>
              <a:pPr>
                <a:spcAft>
                  <a:spcPts val="600"/>
                </a:spcAft>
              </a:pPr>
              <a:t>April 1, 2024</a:t>
            </a:fld>
            <a:r>
              <a:rPr lang="en-CA"/>
              <a:t>     |</a:t>
            </a:r>
            <a:endParaRPr lang="en-US"/>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13</a:t>
            </a:fld>
            <a:endParaRPr lang="en-US"/>
          </a:p>
        </p:txBody>
      </p:sp>
    </p:spTree>
    <p:extLst>
      <p:ext uri="{BB962C8B-B14F-4D97-AF65-F5344CB8AC3E}">
        <p14:creationId xmlns:p14="http://schemas.microsoft.com/office/powerpoint/2010/main" val="262857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ED3E-E8DD-40DE-083E-F60DBFCD14C7}"/>
              </a:ext>
            </a:extLst>
          </p:cNvPr>
          <p:cNvSpPr>
            <a:spLocks noGrp="1"/>
          </p:cNvSpPr>
          <p:nvPr>
            <p:ph type="ctrTitle"/>
          </p:nvPr>
        </p:nvSpPr>
        <p:spPr>
          <a:xfrm>
            <a:off x="473264" y="719668"/>
            <a:ext cx="8103469" cy="1236951"/>
          </a:xfrm>
        </p:spPr>
        <p:txBody>
          <a:bodyPr/>
          <a:lstStyle/>
          <a:p>
            <a:pPr algn="ctr"/>
            <a:r>
              <a:rPr lang="en-US" sz="2800" dirty="0">
                <a:solidFill>
                  <a:schemeClr val="tx2"/>
                </a:solidFill>
              </a:rPr>
              <a:t>TOOLS USED</a:t>
            </a:r>
            <a:br>
              <a:rPr lang="en-US" sz="2800" dirty="0">
                <a:solidFill>
                  <a:schemeClr val="tx2"/>
                </a:solidFill>
              </a:rPr>
            </a:br>
            <a:endParaRPr lang="en-CA" sz="2800" dirty="0">
              <a:solidFill>
                <a:schemeClr val="tx2"/>
              </a:solidFill>
            </a:endParaRPr>
          </a:p>
        </p:txBody>
      </p:sp>
      <p:sp>
        <p:nvSpPr>
          <p:cNvPr id="3" name="Date Placeholder 2">
            <a:extLst>
              <a:ext uri="{FF2B5EF4-FFF2-40B4-BE49-F238E27FC236}">
                <a16:creationId xmlns:a16="http://schemas.microsoft.com/office/drawing/2014/main" id="{79B3E43E-4713-32E9-A94D-7E850ED06702}"/>
              </a:ext>
            </a:extLst>
          </p:cNvPr>
          <p:cNvSpPr>
            <a:spLocks noGrp="1"/>
          </p:cNvSpPr>
          <p:nvPr>
            <p:ph type="dt" sz="half" idx="2"/>
          </p:nvPr>
        </p:nvSpPr>
        <p:spPr/>
        <p:txBody>
          <a:bodyPr/>
          <a:lstStyle/>
          <a:p>
            <a:fld id="{92508D4D-F38F-42A0-B87F-8E0A0798197C}" type="datetime4">
              <a:rPr lang="en-US" smtClean="0"/>
              <a:t>April 1, 2024</a:t>
            </a:fld>
            <a:r>
              <a:rPr lang="en-CA"/>
              <a:t>     |</a:t>
            </a:r>
            <a:endParaRPr lang="en-US" dirty="0"/>
          </a:p>
        </p:txBody>
      </p:sp>
      <p:sp>
        <p:nvSpPr>
          <p:cNvPr id="4" name="Slide Number Placeholder 3">
            <a:extLst>
              <a:ext uri="{FF2B5EF4-FFF2-40B4-BE49-F238E27FC236}">
                <a16:creationId xmlns:a16="http://schemas.microsoft.com/office/drawing/2014/main" id="{1C269A2D-8769-7870-C1BF-29B0F6542BA1}"/>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
        <p:nvSpPr>
          <p:cNvPr id="5" name="TextBox 4">
            <a:extLst>
              <a:ext uri="{FF2B5EF4-FFF2-40B4-BE49-F238E27FC236}">
                <a16:creationId xmlns:a16="http://schemas.microsoft.com/office/drawing/2014/main" id="{BD6AF323-A139-699A-9BDA-B2A768555CED}"/>
              </a:ext>
            </a:extLst>
          </p:cNvPr>
          <p:cNvSpPr txBox="1"/>
          <p:nvPr/>
        </p:nvSpPr>
        <p:spPr>
          <a:xfrm>
            <a:off x="864969" y="2546554"/>
            <a:ext cx="7414061" cy="1323439"/>
          </a:xfrm>
          <a:prstGeom prst="rect">
            <a:avLst/>
          </a:prstGeom>
          <a:noFill/>
        </p:spPr>
        <p:txBody>
          <a:bodyPr wrap="square" rtlCol="0">
            <a:spAutoFit/>
          </a:bodyPr>
          <a:lstStyle/>
          <a:p>
            <a:pPr algn="ctr"/>
            <a:r>
              <a:rPr lang="en-US" sz="4000" dirty="0"/>
              <a:t>Programming language : python </a:t>
            </a:r>
          </a:p>
          <a:p>
            <a:pPr algn="ctr"/>
            <a:r>
              <a:rPr lang="en-US" sz="4000" dirty="0"/>
              <a:t>Environment : google collab</a:t>
            </a:r>
            <a:endParaRPr lang="en-CA" sz="4000" dirty="0"/>
          </a:p>
        </p:txBody>
      </p:sp>
    </p:spTree>
    <p:extLst>
      <p:ext uri="{BB962C8B-B14F-4D97-AF65-F5344CB8AC3E}">
        <p14:creationId xmlns:p14="http://schemas.microsoft.com/office/powerpoint/2010/main" val="1949648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pPr algn="ctr"/>
            <a:r>
              <a:rPr lang="en-US" dirty="0"/>
              <a:t>The End </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April 1, 2024</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table of attributes with text&#10;&#10;Description automatically generated">
            <a:extLst>
              <a:ext uri="{FF2B5EF4-FFF2-40B4-BE49-F238E27FC236}">
                <a16:creationId xmlns:a16="http://schemas.microsoft.com/office/drawing/2014/main" id="{AF64791F-129E-DCC9-5969-6201B859C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116" y="3972232"/>
            <a:ext cx="4935793" cy="1524000"/>
          </a:xfrm>
          <a:prstGeom prst="rect">
            <a:avLst/>
          </a:prstGeom>
          <a:noFill/>
        </p:spPr>
      </p:pic>
      <p:sp>
        <p:nvSpPr>
          <p:cNvPr id="2" name="Title 1"/>
          <p:cNvSpPr>
            <a:spLocks noGrp="1"/>
          </p:cNvSpPr>
          <p:nvPr>
            <p:ph type="title"/>
          </p:nvPr>
        </p:nvSpPr>
        <p:spPr>
          <a:xfrm>
            <a:off x="365568" y="392415"/>
            <a:ext cx="8444818" cy="1069848"/>
          </a:xfrm>
        </p:spPr>
        <p:txBody>
          <a:bodyPr anchor="t">
            <a:normAutofit/>
          </a:bodyPr>
          <a:lstStyle/>
          <a:p>
            <a:pPr algn="ctr"/>
            <a:r>
              <a:rPr lang="en-US" dirty="0"/>
              <a:t>Problem definition </a:t>
            </a:r>
          </a:p>
        </p:txBody>
      </p:sp>
      <p:sp>
        <p:nvSpPr>
          <p:cNvPr id="3" name="Content Placeholder 2"/>
          <p:cNvSpPr>
            <a:spLocks noGrp="1"/>
          </p:cNvSpPr>
          <p:nvPr>
            <p:ph idx="1"/>
          </p:nvPr>
        </p:nvSpPr>
        <p:spPr>
          <a:xfrm>
            <a:off x="365567" y="1472184"/>
            <a:ext cx="8906252" cy="4212639"/>
          </a:xfrm>
        </p:spPr>
        <p:txBody>
          <a:bodyPr>
            <a:normAutofit/>
          </a:bodyPr>
          <a:lstStyle/>
          <a:p>
            <a:r>
              <a:rPr lang="en-US" dirty="0"/>
              <a:t>The bank marketing dataset contains data collected from a Portuguese bank regarding telemarketing campaigns for selling long term deposit accounts.</a:t>
            </a:r>
          </a:p>
          <a:p>
            <a:r>
              <a:rPr lang="en-US" dirty="0"/>
              <a:t>The data set contains 17 attributes and 45211 rows </a:t>
            </a:r>
          </a:p>
          <a:p>
            <a:r>
              <a:rPr lang="en-US" dirty="0"/>
              <a:t>Object is to predict if the client will subscribe a term deposit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032493" y="6155267"/>
            <a:ext cx="2315633" cy="365125"/>
          </a:xfrm>
        </p:spPr>
        <p:txBody>
          <a:bodyPr anchor="ctr">
            <a:normAutofit/>
          </a:bodyPr>
          <a:lstStyle/>
          <a:p>
            <a:pPr>
              <a:spcAft>
                <a:spcPts val="600"/>
              </a:spcAft>
            </a:pPr>
            <a:fld id="{1963AD5C-15A4-4D87-AD7F-FA7047A488FC}" type="datetime4">
              <a:rPr lang="en-US" smtClean="0"/>
              <a:pPr>
                <a:spcAft>
                  <a:spcPts val="600"/>
                </a:spcAft>
              </a:pPr>
              <a:t>April 1, 2024</a:t>
            </a:fld>
            <a:r>
              <a:rPr lang="en-CA"/>
              <a:t>     |</a:t>
            </a:r>
            <a:endParaRPr lang="en-US"/>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2</a:t>
            </a:fld>
            <a:endParaRPr lang="en-US"/>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graph&#10;&#10;Description automatically generated">
            <a:extLst>
              <a:ext uri="{FF2B5EF4-FFF2-40B4-BE49-F238E27FC236}">
                <a16:creationId xmlns:a16="http://schemas.microsoft.com/office/drawing/2014/main" id="{BFECE510-EF17-2A07-56ED-3FB56F00795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5157649" y="1465320"/>
            <a:ext cx="2632815" cy="4229423"/>
          </a:xfrm>
          <a:noFill/>
        </p:spPr>
      </p:pic>
      <p:sp>
        <p:nvSpPr>
          <p:cNvPr id="13" name="Title 2">
            <a:extLst>
              <a:ext uri="{FF2B5EF4-FFF2-40B4-BE49-F238E27FC236}">
                <a16:creationId xmlns:a16="http://schemas.microsoft.com/office/drawing/2014/main" id="{1F1244CD-F36B-C971-F27F-E88E65ECEE89}"/>
              </a:ext>
            </a:extLst>
          </p:cNvPr>
          <p:cNvSpPr>
            <a:spLocks noGrp="1"/>
          </p:cNvSpPr>
          <p:nvPr>
            <p:ph type="title"/>
          </p:nvPr>
        </p:nvSpPr>
        <p:spPr>
          <a:xfrm>
            <a:off x="365568" y="392415"/>
            <a:ext cx="8444818" cy="1069848"/>
          </a:xfrm>
        </p:spPr>
        <p:txBody>
          <a:bodyPr/>
          <a:lstStyle/>
          <a:p>
            <a:pPr algn="ctr"/>
            <a:r>
              <a:rPr lang="en-US" dirty="0"/>
              <a:t>EDA</a:t>
            </a:r>
          </a:p>
        </p:txBody>
      </p:sp>
      <p:sp>
        <p:nvSpPr>
          <p:cNvPr id="15" name="Content Placeholder 3">
            <a:extLst>
              <a:ext uri="{FF2B5EF4-FFF2-40B4-BE49-F238E27FC236}">
                <a16:creationId xmlns:a16="http://schemas.microsoft.com/office/drawing/2014/main" id="{E8E934B4-80E0-C2ED-25DA-9929471ACFEF}"/>
              </a:ext>
            </a:extLst>
          </p:cNvPr>
          <p:cNvSpPr>
            <a:spLocks noGrp="1"/>
          </p:cNvSpPr>
          <p:nvPr>
            <p:ph idx="1"/>
          </p:nvPr>
        </p:nvSpPr>
        <p:spPr>
          <a:xfrm>
            <a:off x="365568" y="1472184"/>
            <a:ext cx="3117135" cy="4222560"/>
          </a:xfrm>
        </p:spPr>
        <p:txBody>
          <a:bodyPr>
            <a:normAutofit fontScale="92500" lnSpcReduction="10000"/>
          </a:bodyPr>
          <a:lstStyle/>
          <a:p>
            <a:r>
              <a:rPr lang="en-US" b="1" dirty="0"/>
              <a:t>Age:</a:t>
            </a:r>
            <a:r>
              <a:rPr lang="en-CA" sz="1800" kern="0" dirty="0">
                <a:effectLst/>
                <a:latin typeface="Times New Roman" panose="02020603050405020304" pitchFamily="18" charset="0"/>
                <a:ea typeface="Times New Roman" panose="02020603050405020304" pitchFamily="18" charset="0"/>
              </a:rPr>
              <a:t>indicates that consumers between the ages of 30 and 40 are more likely to subscribe to term deposits</a:t>
            </a:r>
            <a:endParaRPr lang="en-US" dirty="0"/>
          </a:p>
          <a:p>
            <a:r>
              <a:rPr lang="en-US" b="1" dirty="0"/>
              <a:t>Campaign: </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It shows that most clients are contacted a few times, </a:t>
            </a: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with the frequency of contacts quickly decreasing as the number of contacts increases.</a:t>
            </a:r>
            <a:endParaRPr lang="en-US" dirty="0"/>
          </a:p>
          <a:p>
            <a:r>
              <a:rPr lang="en-US" b="1" dirty="0"/>
              <a:t>Balance:</a:t>
            </a:r>
            <a:r>
              <a:rPr lang="en-US" dirty="0"/>
              <a:t> </a:t>
            </a:r>
            <a:r>
              <a:rPr lang="en-CA" sz="1800" kern="0" dirty="0">
                <a:effectLst/>
                <a:latin typeface="Times New Roman" panose="02020603050405020304" pitchFamily="18" charset="0"/>
                <a:ea typeface="Times New Roman" panose="02020603050405020304" pitchFamily="18" charset="0"/>
              </a:rPr>
              <a:t>The distribution is right-skewed, indicating that while most clients have relatively low balances, a few clients have significantly higher balances. </a:t>
            </a:r>
            <a:endParaRPr lang="en-US" dirty="0"/>
          </a:p>
        </p:txBody>
      </p:sp>
      <p:sp>
        <p:nvSpPr>
          <p:cNvPr id="17" name="Date Placeholder 4">
            <a:extLst>
              <a:ext uri="{FF2B5EF4-FFF2-40B4-BE49-F238E27FC236}">
                <a16:creationId xmlns:a16="http://schemas.microsoft.com/office/drawing/2014/main" id="{9A3080C9-47B5-C13D-D165-0FAAD4934CC9}"/>
              </a:ext>
            </a:extLst>
          </p:cNvPr>
          <p:cNvSpPr>
            <a:spLocks noGrp="1"/>
          </p:cNvSpPr>
          <p:nvPr>
            <p:ph type="dt" sz="half" idx="2"/>
          </p:nvPr>
        </p:nvSpPr>
        <p:spPr>
          <a:xfrm>
            <a:off x="5873743" y="6155267"/>
            <a:ext cx="2474383" cy="365125"/>
          </a:xfrm>
        </p:spPr>
        <p:txBody>
          <a:bodyPr/>
          <a:lstStyle/>
          <a:p>
            <a:pPr>
              <a:spcAft>
                <a:spcPts val="600"/>
              </a:spcAft>
            </a:pPr>
            <a:fld id="{3D0BB221-354A-484A-903F-3F013EC2DF92}" type="datetime4">
              <a:rPr lang="en-US" smtClean="0"/>
              <a:pPr>
                <a:spcAft>
                  <a:spcPts val="600"/>
                </a:spcAft>
              </a:pPr>
              <a:t>April 1, 2024</a:t>
            </a:fld>
            <a:r>
              <a:rPr lang="en-CA"/>
              <a:t>     |</a:t>
            </a:r>
            <a:endParaRPr lang="en-US"/>
          </a:p>
        </p:txBody>
      </p:sp>
      <p:sp>
        <p:nvSpPr>
          <p:cNvPr id="19" name="Slide Number Placeholder 5">
            <a:extLst>
              <a:ext uri="{FF2B5EF4-FFF2-40B4-BE49-F238E27FC236}">
                <a16:creationId xmlns:a16="http://schemas.microsoft.com/office/drawing/2014/main" id="{BD72AEDB-193B-990E-883D-63C24F00D8B5}"/>
              </a:ext>
            </a:extLst>
          </p:cNvPr>
          <p:cNvSpPr>
            <a:spLocks noGrp="1"/>
          </p:cNvSpPr>
          <p:nvPr>
            <p:ph type="sldNum" sz="quarter" idx="4"/>
          </p:nvPr>
        </p:nvSpPr>
        <p:spPr>
          <a:xfrm>
            <a:off x="8149167" y="6155266"/>
            <a:ext cx="654050" cy="365125"/>
          </a:xfrm>
        </p:spPr>
        <p:txBody>
          <a:bodyPr/>
          <a:lstStyle/>
          <a:p>
            <a:pPr>
              <a:spcAft>
                <a:spcPts val="600"/>
              </a:spcAft>
            </a:pPr>
            <a:fld id="{E9E0D846-2D6A-8643-B2BF-83884A821236}" type="slidenum">
              <a:rPr lang="en-US" smtClean="0"/>
              <a:pPr>
                <a:spcAft>
                  <a:spcPts val="600"/>
                </a:spcAft>
              </a:pPr>
              <a:t>3</a:t>
            </a:fld>
            <a:endParaRPr lang="en-US"/>
          </a:p>
        </p:txBody>
      </p:sp>
      <p:sp>
        <p:nvSpPr>
          <p:cNvPr id="5" name="Date Placeholder 4" hidden="1">
            <a:extLst>
              <a:ext uri="{FF2B5EF4-FFF2-40B4-BE49-F238E27FC236}">
                <a16:creationId xmlns:a16="http://schemas.microsoft.com/office/drawing/2014/main" id="{498FB42A-DEF2-3B10-42D4-7597D0965747}"/>
              </a:ext>
            </a:extLst>
          </p:cNvPr>
          <p:cNvSpPr>
            <a:spLocks noGrp="1"/>
          </p:cNvSpPr>
          <p:nvPr>
            <p:ph type="dt" sz="half" idx="2"/>
          </p:nvPr>
        </p:nvSpPr>
        <p:spPr/>
        <p:txBody>
          <a:bodyPr/>
          <a:lstStyle/>
          <a:p>
            <a:pPr>
              <a:spcAft>
                <a:spcPts val="600"/>
              </a:spcAft>
            </a:pPr>
            <a:fld id="{C64B3BD0-F30B-4573-BE55-881D3F207823}" type="datetime4">
              <a:rPr lang="en-US" smtClean="0"/>
              <a:pPr>
                <a:spcAft>
                  <a:spcPts val="600"/>
                </a:spcAft>
              </a:pPr>
              <a:t>April 1, 2024</a:t>
            </a:fld>
            <a:r>
              <a:rPr lang="en-CA"/>
              <a:t>     |</a:t>
            </a:r>
            <a:endParaRPr lang="en-US"/>
          </a:p>
        </p:txBody>
      </p:sp>
      <p:sp>
        <p:nvSpPr>
          <p:cNvPr id="6" name="Slide Number Placeholder 5" hidden="1">
            <a:extLst>
              <a:ext uri="{FF2B5EF4-FFF2-40B4-BE49-F238E27FC236}">
                <a16:creationId xmlns:a16="http://schemas.microsoft.com/office/drawing/2014/main" id="{91A32CBA-15BE-CA44-050C-3415D45A1287}"/>
              </a:ext>
            </a:extLst>
          </p:cNvPr>
          <p:cNvSpPr>
            <a:spLocks noGrp="1"/>
          </p:cNvSpPr>
          <p:nvPr>
            <p:ph type="sldNum" sz="quarter" idx="4"/>
          </p:nvPr>
        </p:nvSpPr>
        <p:spPr/>
        <p:txBody>
          <a:bodyPr/>
          <a:lstStyle/>
          <a:p>
            <a:pPr>
              <a:spcAft>
                <a:spcPts val="600"/>
              </a:spcAft>
            </a:pPr>
            <a:fld id="{E9E0D846-2D6A-8643-B2BF-83884A821236}" type="slidenum">
              <a:rPr lang="en-US" smtClean="0"/>
              <a:pPr>
                <a:spcAft>
                  <a:spcPts val="600"/>
                </a:spcAft>
              </a:pPr>
              <a:t>3</a:t>
            </a:fld>
            <a:endParaRPr lang="en-US"/>
          </a:p>
        </p:txBody>
      </p:sp>
    </p:spTree>
    <p:extLst>
      <p:ext uri="{BB962C8B-B14F-4D97-AF65-F5344CB8AC3E}">
        <p14:creationId xmlns:p14="http://schemas.microsoft.com/office/powerpoint/2010/main" val="300395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A screenshot of a graph&#10;&#10;Description automatically generated">
            <a:extLst>
              <a:ext uri="{FF2B5EF4-FFF2-40B4-BE49-F238E27FC236}">
                <a16:creationId xmlns:a16="http://schemas.microsoft.com/office/drawing/2014/main" id="{9CFF28BA-0FCD-7E8F-E24F-2E2783BAC5B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4872624" y="1713787"/>
            <a:ext cx="4271375" cy="4946067"/>
          </a:xfrm>
          <a:noFill/>
        </p:spPr>
      </p:pic>
      <p:sp>
        <p:nvSpPr>
          <p:cNvPr id="3" name="Title 2"/>
          <p:cNvSpPr>
            <a:spLocks noGrp="1"/>
          </p:cNvSpPr>
          <p:nvPr>
            <p:ph type="title"/>
          </p:nvPr>
        </p:nvSpPr>
        <p:spPr>
          <a:xfrm>
            <a:off x="365568" y="392415"/>
            <a:ext cx="8444818" cy="1069848"/>
          </a:xfrm>
        </p:spPr>
        <p:txBody>
          <a:bodyPr anchor="t">
            <a:normAutofit/>
          </a:bodyPr>
          <a:lstStyle/>
          <a:p>
            <a:pPr algn="ctr"/>
            <a:r>
              <a:rPr lang="en-US" dirty="0"/>
              <a:t>EDA </a:t>
            </a:r>
          </a:p>
        </p:txBody>
      </p:sp>
      <p:sp>
        <p:nvSpPr>
          <p:cNvPr id="27" name="Content Placeholder 3">
            <a:extLst>
              <a:ext uri="{FF2B5EF4-FFF2-40B4-BE49-F238E27FC236}">
                <a16:creationId xmlns:a16="http://schemas.microsoft.com/office/drawing/2014/main" id="{3D7EFB99-0A6E-1725-282E-7D806CA41BC4}"/>
              </a:ext>
            </a:extLst>
          </p:cNvPr>
          <p:cNvSpPr>
            <a:spLocks noGrp="1"/>
          </p:cNvSpPr>
          <p:nvPr>
            <p:ph idx="1"/>
          </p:nvPr>
        </p:nvSpPr>
        <p:spPr>
          <a:xfrm>
            <a:off x="365567" y="1472184"/>
            <a:ext cx="4783746" cy="4212639"/>
          </a:xfrm>
        </p:spPr>
        <p:txBody>
          <a:bodyPr/>
          <a:lstStyle/>
          <a:p>
            <a:r>
              <a:rPr lang="en-US" b="1" dirty="0"/>
              <a:t>Education: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bar chart indicates clients with secondary education had a lower proportion of term deposit subscriptions compared to those with tertiary education.</a:t>
            </a:r>
            <a:r>
              <a:rPr lang="en-US" b="1" dirty="0"/>
              <a:t> </a:t>
            </a:r>
          </a:p>
          <a:p>
            <a:r>
              <a:rPr lang="en-US" b="1" dirty="0"/>
              <a:t>Job: </a:t>
            </a:r>
            <a:r>
              <a:rPr lang="en-CA" sz="1800" kern="0" dirty="0">
                <a:effectLst/>
                <a:latin typeface="Times New Roman" panose="02020603050405020304" pitchFamily="18" charset="0"/>
                <a:ea typeface="Times New Roman" panose="02020603050405020304" pitchFamily="18" charset="0"/>
              </a:rPr>
              <a:t>The horizontal bar charts indicates that individuals in management position are more likely to subscribe to term deposits</a:t>
            </a:r>
            <a:endParaRPr lang="en-US" b="1" dirty="0"/>
          </a:p>
          <a:p>
            <a:r>
              <a:rPr lang="en-US" b="1" dirty="0"/>
              <a:t>Martial: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Married clients have the highest count to not to subscribe.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b="1" dirty="0"/>
          </a:p>
          <a:p>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a:xfrm>
            <a:off x="6032493" y="6155267"/>
            <a:ext cx="2315633" cy="365125"/>
          </a:xfrm>
        </p:spPr>
        <p:txBody>
          <a:bodyPr anchor="ctr">
            <a:normAutofit/>
          </a:bodyPr>
          <a:lstStyle/>
          <a:p>
            <a:pPr>
              <a:spcAft>
                <a:spcPts val="600"/>
              </a:spcAft>
            </a:pPr>
            <a:fld id="{A3ACDF52-14E7-4286-98CD-76F8E6E09C95}" type="datetime4">
              <a:rPr lang="en-US" smtClean="0"/>
              <a:pPr>
                <a:spcAft>
                  <a:spcPts val="600"/>
                </a:spcAft>
              </a:pPr>
              <a:t>April 1, 2024</a:t>
            </a:fld>
            <a:r>
              <a:rPr lang="en-CA"/>
              <a:t>     |</a:t>
            </a:r>
            <a:endParaRPr lang="en-US"/>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4</a:t>
            </a:fld>
            <a:endParaRPr lang="en-US"/>
          </a:p>
        </p:txBody>
      </p:sp>
    </p:spTree>
    <p:extLst>
      <p:ext uri="{BB962C8B-B14F-4D97-AF65-F5344CB8AC3E}">
        <p14:creationId xmlns:p14="http://schemas.microsoft.com/office/powerpoint/2010/main" val="183522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comparison of a graph&#10;&#10;Description automatically generated with medium confidence">
            <a:extLst>
              <a:ext uri="{FF2B5EF4-FFF2-40B4-BE49-F238E27FC236}">
                <a16:creationId xmlns:a16="http://schemas.microsoft.com/office/drawing/2014/main" id="{E3729E83-BCFA-C3C6-FB22-C97F6663E1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3560274" y="1592711"/>
            <a:ext cx="5339886" cy="2216053"/>
          </a:xfrm>
          <a:noFill/>
        </p:spPr>
      </p:pic>
      <p:sp>
        <p:nvSpPr>
          <p:cNvPr id="25" name="Title 2">
            <a:extLst>
              <a:ext uri="{FF2B5EF4-FFF2-40B4-BE49-F238E27FC236}">
                <a16:creationId xmlns:a16="http://schemas.microsoft.com/office/drawing/2014/main" id="{F7076629-8D37-D72D-FEEB-98BA64E507DC}"/>
              </a:ext>
            </a:extLst>
          </p:cNvPr>
          <p:cNvSpPr>
            <a:spLocks noGrp="1"/>
          </p:cNvSpPr>
          <p:nvPr>
            <p:ph type="title"/>
          </p:nvPr>
        </p:nvSpPr>
        <p:spPr>
          <a:xfrm>
            <a:off x="365568" y="392415"/>
            <a:ext cx="8444818" cy="1069848"/>
          </a:xfrm>
        </p:spPr>
        <p:txBody>
          <a:bodyPr/>
          <a:lstStyle/>
          <a:p>
            <a:pPr algn="ctr"/>
            <a:r>
              <a:rPr lang="en-US" dirty="0"/>
              <a:t>EDA</a:t>
            </a:r>
          </a:p>
        </p:txBody>
      </p:sp>
      <p:sp>
        <p:nvSpPr>
          <p:cNvPr id="27" name="Content Placeholder 3">
            <a:extLst>
              <a:ext uri="{FF2B5EF4-FFF2-40B4-BE49-F238E27FC236}">
                <a16:creationId xmlns:a16="http://schemas.microsoft.com/office/drawing/2014/main" id="{54C2F25A-78A4-FAFC-36D3-773543411A61}"/>
              </a:ext>
            </a:extLst>
          </p:cNvPr>
          <p:cNvSpPr>
            <a:spLocks noGrp="1"/>
          </p:cNvSpPr>
          <p:nvPr>
            <p:ph idx="1"/>
          </p:nvPr>
        </p:nvSpPr>
        <p:spPr>
          <a:xfrm>
            <a:off x="365568" y="1472184"/>
            <a:ext cx="3117135" cy="4222560"/>
          </a:xfrm>
        </p:spPr>
        <p:txBody>
          <a:bodyPr>
            <a:normAutofit fontScale="92500"/>
          </a:bodyPr>
          <a:lstStyle/>
          <a:p>
            <a:r>
              <a:rPr lang="en-US" b="1" dirty="0"/>
              <a:t>Housing loan: </a:t>
            </a:r>
            <a:r>
              <a:rPr lang="en-CA" sz="1800" kern="0" dirty="0">
                <a:effectLst/>
                <a:latin typeface="Times New Roman" panose="02020603050405020304" pitchFamily="18" charset="0"/>
                <a:ea typeface="Times New Roman" panose="02020603050405020304" pitchFamily="18" charset="0"/>
              </a:rPr>
              <a:t>customers without housing loans tend to subscribe to term deposits more frequently than those with housing loans</a:t>
            </a:r>
          </a:p>
          <a:p>
            <a:pPr>
              <a:buFont typeface="Arial" panose="020B0604020202020204" pitchFamily="34" charset="0"/>
              <a:buChar char="•"/>
            </a:pPr>
            <a:r>
              <a:rPr lang="en-US" b="1" dirty="0"/>
              <a:t>personal loan</a:t>
            </a:r>
            <a:r>
              <a:rPr lang="en-US" sz="1800" b="1" dirty="0"/>
              <a:t>: </a:t>
            </a:r>
            <a:r>
              <a:rPr lang="en-CA" sz="1800" dirty="0">
                <a:solidFill>
                  <a:srgbClr val="000000"/>
                </a:solidFill>
                <a:effectLst/>
                <a:latin typeface="Segoe UI" panose="020B0502040204020203" pitchFamily="34" charset="0"/>
                <a:ea typeface="Aptos" panose="020B0004020202020204" pitchFamily="34" charset="0"/>
              </a:rPr>
              <a:t>the analysis shows a higher subscription rate to term deposits among customers without personal loans. </a:t>
            </a:r>
            <a:endParaRPr lang="en-US" dirty="0"/>
          </a:p>
          <a:p>
            <a:r>
              <a:rPr lang="en-US" b="1" dirty="0"/>
              <a:t>Contact</a:t>
            </a:r>
            <a:r>
              <a:rPr lang="en-US" dirty="0"/>
              <a:t> : </a:t>
            </a: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It shows the frequency of each type, revealing the cellular  method are most used.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marL="0" indent="0">
              <a:buNone/>
            </a:pPr>
            <a:endParaRPr lang="en-US" dirty="0"/>
          </a:p>
        </p:txBody>
      </p:sp>
      <p:sp>
        <p:nvSpPr>
          <p:cNvPr id="29" name="Date Placeholder 4">
            <a:extLst>
              <a:ext uri="{FF2B5EF4-FFF2-40B4-BE49-F238E27FC236}">
                <a16:creationId xmlns:a16="http://schemas.microsoft.com/office/drawing/2014/main" id="{57FF4FE8-31E8-2CAA-23E8-5ABEA8AF3F5E}"/>
              </a:ext>
            </a:extLst>
          </p:cNvPr>
          <p:cNvSpPr>
            <a:spLocks noGrp="1"/>
          </p:cNvSpPr>
          <p:nvPr>
            <p:ph type="dt" sz="half" idx="2"/>
          </p:nvPr>
        </p:nvSpPr>
        <p:spPr>
          <a:xfrm>
            <a:off x="5873743" y="6155267"/>
            <a:ext cx="2474383" cy="365125"/>
          </a:xfrm>
        </p:spPr>
        <p:txBody>
          <a:bodyPr/>
          <a:lstStyle/>
          <a:p>
            <a:pPr>
              <a:spcAft>
                <a:spcPts val="600"/>
              </a:spcAft>
            </a:pPr>
            <a:fld id="{3D0BB221-354A-484A-903F-3F013EC2DF92}" type="datetime4">
              <a:rPr lang="en-US" smtClean="0"/>
              <a:pPr>
                <a:spcAft>
                  <a:spcPts val="600"/>
                </a:spcAft>
              </a:pPr>
              <a:t>April 1, 2024</a:t>
            </a:fld>
            <a:r>
              <a:rPr lang="en-CA"/>
              <a:t>     |</a:t>
            </a:r>
            <a:endParaRPr lang="en-US"/>
          </a:p>
        </p:txBody>
      </p:sp>
      <p:sp>
        <p:nvSpPr>
          <p:cNvPr id="31" name="Slide Number Placeholder 5">
            <a:extLst>
              <a:ext uri="{FF2B5EF4-FFF2-40B4-BE49-F238E27FC236}">
                <a16:creationId xmlns:a16="http://schemas.microsoft.com/office/drawing/2014/main" id="{656EF774-6AF9-71FA-8FE9-52F1084012C9}"/>
              </a:ext>
            </a:extLst>
          </p:cNvPr>
          <p:cNvSpPr>
            <a:spLocks noGrp="1"/>
          </p:cNvSpPr>
          <p:nvPr>
            <p:ph type="sldNum" sz="quarter" idx="4"/>
          </p:nvPr>
        </p:nvSpPr>
        <p:spPr>
          <a:xfrm>
            <a:off x="8149167" y="6155266"/>
            <a:ext cx="654050" cy="365125"/>
          </a:xfrm>
        </p:spPr>
        <p:txBody>
          <a:bodyPr/>
          <a:lstStyle/>
          <a:p>
            <a:pPr>
              <a:spcAft>
                <a:spcPts val="600"/>
              </a:spcAft>
            </a:pPr>
            <a:fld id="{E9E0D846-2D6A-8643-B2BF-83884A821236}" type="slidenum">
              <a:rPr lang="en-US" smtClean="0"/>
              <a:pPr>
                <a:spcAft>
                  <a:spcPts val="600"/>
                </a:spcAft>
              </a:pPr>
              <a:t>5</a:t>
            </a:fld>
            <a:endParaRPr lang="en-US"/>
          </a:p>
        </p:txBody>
      </p:sp>
      <p:sp>
        <p:nvSpPr>
          <p:cNvPr id="5" name="Date Placeholder 4" hidden="1">
            <a:extLst>
              <a:ext uri="{FF2B5EF4-FFF2-40B4-BE49-F238E27FC236}">
                <a16:creationId xmlns:a16="http://schemas.microsoft.com/office/drawing/2014/main" id="{BBDB2B7D-5B06-65A9-1C6C-5E953D62B2EE}"/>
              </a:ext>
            </a:extLst>
          </p:cNvPr>
          <p:cNvSpPr>
            <a:spLocks noGrp="1"/>
          </p:cNvSpPr>
          <p:nvPr>
            <p:ph type="dt" sz="half" idx="2"/>
          </p:nvPr>
        </p:nvSpPr>
        <p:spPr/>
        <p:txBody>
          <a:bodyPr/>
          <a:lstStyle/>
          <a:p>
            <a:pPr>
              <a:spcAft>
                <a:spcPts val="600"/>
              </a:spcAft>
            </a:pPr>
            <a:fld id="{BB508BD7-8B53-4CE3-A3FA-0E10F2E34F65}" type="datetime4">
              <a:rPr lang="en-US" smtClean="0"/>
              <a:pPr>
                <a:spcAft>
                  <a:spcPts val="600"/>
                </a:spcAft>
              </a:pPr>
              <a:t>April 1, 2024</a:t>
            </a:fld>
            <a:r>
              <a:rPr lang="en-CA"/>
              <a:t>     |</a:t>
            </a:r>
            <a:endParaRPr lang="en-US"/>
          </a:p>
        </p:txBody>
      </p:sp>
      <p:sp>
        <p:nvSpPr>
          <p:cNvPr id="6" name="Slide Number Placeholder 5" hidden="1">
            <a:extLst>
              <a:ext uri="{FF2B5EF4-FFF2-40B4-BE49-F238E27FC236}">
                <a16:creationId xmlns:a16="http://schemas.microsoft.com/office/drawing/2014/main" id="{B8DA10D1-13D5-52C5-FF6B-38552AB3A396}"/>
              </a:ext>
            </a:extLst>
          </p:cNvPr>
          <p:cNvSpPr>
            <a:spLocks noGrp="1"/>
          </p:cNvSpPr>
          <p:nvPr>
            <p:ph type="sldNum" sz="quarter" idx="4"/>
          </p:nvPr>
        </p:nvSpPr>
        <p:spPr/>
        <p:txBody>
          <a:bodyPr/>
          <a:lstStyle/>
          <a:p>
            <a:pPr>
              <a:spcAft>
                <a:spcPts val="600"/>
              </a:spcAft>
            </a:pPr>
            <a:fld id="{E9E0D846-2D6A-8643-B2BF-83884A821236}" type="slidenum">
              <a:rPr lang="en-US" smtClean="0"/>
              <a:pPr>
                <a:spcAft>
                  <a:spcPts val="600"/>
                </a:spcAft>
              </a:pPr>
              <a:t>5</a:t>
            </a:fld>
            <a:endParaRPr lang="en-US"/>
          </a:p>
        </p:txBody>
      </p:sp>
      <p:pic>
        <p:nvPicPr>
          <p:cNvPr id="21" name="Picture Placeholder 19">
            <a:extLst>
              <a:ext uri="{FF2B5EF4-FFF2-40B4-BE49-F238E27FC236}">
                <a16:creationId xmlns:a16="http://schemas.microsoft.com/office/drawing/2014/main" id="{0D71749B-88B2-0481-DB70-D351D56569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74399" y="3939212"/>
            <a:ext cx="2911635" cy="2216053"/>
          </a:xfrm>
          <a:prstGeom prst="rect">
            <a:avLst/>
          </a:prstGeom>
          <a:noFill/>
        </p:spPr>
      </p:pic>
    </p:spTree>
    <p:extLst>
      <p:ext uri="{BB962C8B-B14F-4D97-AF65-F5344CB8AC3E}">
        <p14:creationId xmlns:p14="http://schemas.microsoft.com/office/powerpoint/2010/main" val="276476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
            <a:extLst>
              <a:ext uri="{FF2B5EF4-FFF2-40B4-BE49-F238E27FC236}">
                <a16:creationId xmlns:a16="http://schemas.microsoft.com/office/drawing/2014/main" id="{F7076629-8D37-D72D-FEEB-98BA64E507DC}"/>
              </a:ext>
            </a:extLst>
          </p:cNvPr>
          <p:cNvSpPr>
            <a:spLocks noGrp="1"/>
          </p:cNvSpPr>
          <p:nvPr>
            <p:ph type="title"/>
          </p:nvPr>
        </p:nvSpPr>
        <p:spPr>
          <a:xfrm>
            <a:off x="365568" y="392415"/>
            <a:ext cx="8444818" cy="1069848"/>
          </a:xfrm>
        </p:spPr>
        <p:txBody>
          <a:bodyPr/>
          <a:lstStyle/>
          <a:p>
            <a:pPr algn="ctr"/>
            <a:r>
              <a:rPr lang="en-US" dirty="0"/>
              <a:t>EDA</a:t>
            </a:r>
          </a:p>
        </p:txBody>
      </p:sp>
      <p:sp>
        <p:nvSpPr>
          <p:cNvPr id="27" name="Content Placeholder 3">
            <a:extLst>
              <a:ext uri="{FF2B5EF4-FFF2-40B4-BE49-F238E27FC236}">
                <a16:creationId xmlns:a16="http://schemas.microsoft.com/office/drawing/2014/main" id="{54C2F25A-78A4-FAFC-36D3-773543411A61}"/>
              </a:ext>
            </a:extLst>
          </p:cNvPr>
          <p:cNvSpPr>
            <a:spLocks noGrp="1"/>
          </p:cNvSpPr>
          <p:nvPr>
            <p:ph idx="1"/>
          </p:nvPr>
        </p:nvSpPr>
        <p:spPr>
          <a:xfrm>
            <a:off x="365568" y="1472184"/>
            <a:ext cx="3117135" cy="4222560"/>
          </a:xfrm>
        </p:spPr>
        <p:txBody>
          <a:bodyPr>
            <a:normAutofit/>
          </a:bodyPr>
          <a:lstStyle/>
          <a:p>
            <a:r>
              <a:rPr lang="en-US" sz="2300" b="1" dirty="0"/>
              <a:t>Default</a:t>
            </a:r>
            <a:r>
              <a:rPr lang="en-US" dirty="0"/>
              <a:t>: </a:t>
            </a:r>
            <a:r>
              <a:rPr lang="en-CA" sz="1700" kern="0" dirty="0">
                <a:effectLst/>
                <a:latin typeface="Times New Roman" panose="02020603050405020304" pitchFamily="18" charset="0"/>
                <a:ea typeface="Times New Roman" panose="02020603050405020304" pitchFamily="18" charset="0"/>
                <a:cs typeface="Times New Roman" panose="02020603050405020304" pitchFamily="18" charset="0"/>
              </a:rPr>
              <a:t>It appears that a vast majority of clients do not have credit in default</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CA" sz="1800" kern="100" dirty="0">
              <a:latin typeface="Aptos" panose="020B0004020202020204" pitchFamily="34" charset="0"/>
              <a:ea typeface="Times New Roman" panose="02020603050405020304" pitchFamily="18" charset="0"/>
              <a:cs typeface="Times New Roman" panose="02020603050405020304" pitchFamily="18" charset="0"/>
            </a:endParaRPr>
          </a:p>
          <a:p>
            <a:r>
              <a:rPr lang="en-CA" sz="2300" b="1" kern="100" dirty="0">
                <a:cs typeface="Times New Roman" panose="02020603050405020304" pitchFamily="18" charset="0"/>
              </a:rPr>
              <a:t>Month</a:t>
            </a:r>
            <a:r>
              <a:rPr lang="en-CA" sz="1800" kern="100" dirty="0">
                <a:latin typeface="Aptos" panose="020B0004020202020204" pitchFamily="34" charset="0"/>
                <a:cs typeface="Times New Roman" panose="02020603050405020304" pitchFamily="18" charset="0"/>
              </a:rPr>
              <a:t> :</a:t>
            </a:r>
            <a:r>
              <a:rPr lang="en-CA" sz="1700" kern="0" dirty="0">
                <a:effectLst/>
                <a:latin typeface="Times New Roman" panose="02020603050405020304" pitchFamily="18" charset="0"/>
                <a:ea typeface="Times New Roman" panose="02020603050405020304" pitchFamily="18" charset="0"/>
              </a:rPr>
              <a:t>The Contact Month Distribution plot highlights the months in which clients are most frequently contacted</a:t>
            </a:r>
            <a:endParaRPr lang="en-US" sz="1700" dirty="0"/>
          </a:p>
          <a:p>
            <a:pPr marL="0" indent="0">
              <a:buNone/>
            </a:pPr>
            <a:endParaRPr lang="en-US" dirty="0"/>
          </a:p>
        </p:txBody>
      </p:sp>
      <p:sp>
        <p:nvSpPr>
          <p:cNvPr id="29" name="Date Placeholder 4">
            <a:extLst>
              <a:ext uri="{FF2B5EF4-FFF2-40B4-BE49-F238E27FC236}">
                <a16:creationId xmlns:a16="http://schemas.microsoft.com/office/drawing/2014/main" id="{57FF4FE8-31E8-2CAA-23E8-5ABEA8AF3F5E}"/>
              </a:ext>
            </a:extLst>
          </p:cNvPr>
          <p:cNvSpPr>
            <a:spLocks noGrp="1"/>
          </p:cNvSpPr>
          <p:nvPr>
            <p:ph type="dt" sz="half" idx="2"/>
          </p:nvPr>
        </p:nvSpPr>
        <p:spPr>
          <a:xfrm>
            <a:off x="5873743" y="6155267"/>
            <a:ext cx="2474383" cy="365125"/>
          </a:xfrm>
        </p:spPr>
        <p:txBody>
          <a:bodyPr/>
          <a:lstStyle/>
          <a:p>
            <a:pPr>
              <a:spcAft>
                <a:spcPts val="600"/>
              </a:spcAft>
            </a:pPr>
            <a:fld id="{3D0BB221-354A-484A-903F-3F013EC2DF92}" type="datetime4">
              <a:rPr lang="en-US" smtClean="0"/>
              <a:pPr>
                <a:spcAft>
                  <a:spcPts val="600"/>
                </a:spcAft>
              </a:pPr>
              <a:t>April 1, 2024</a:t>
            </a:fld>
            <a:r>
              <a:rPr lang="en-CA"/>
              <a:t>     |</a:t>
            </a:r>
            <a:endParaRPr lang="en-US"/>
          </a:p>
        </p:txBody>
      </p:sp>
      <p:sp>
        <p:nvSpPr>
          <p:cNvPr id="31" name="Slide Number Placeholder 5">
            <a:extLst>
              <a:ext uri="{FF2B5EF4-FFF2-40B4-BE49-F238E27FC236}">
                <a16:creationId xmlns:a16="http://schemas.microsoft.com/office/drawing/2014/main" id="{656EF774-6AF9-71FA-8FE9-52F1084012C9}"/>
              </a:ext>
            </a:extLst>
          </p:cNvPr>
          <p:cNvSpPr>
            <a:spLocks noGrp="1"/>
          </p:cNvSpPr>
          <p:nvPr>
            <p:ph type="sldNum" sz="quarter" idx="4"/>
          </p:nvPr>
        </p:nvSpPr>
        <p:spPr>
          <a:xfrm>
            <a:off x="8149167" y="6155266"/>
            <a:ext cx="654050" cy="365125"/>
          </a:xfrm>
        </p:spPr>
        <p:txBody>
          <a:bodyPr/>
          <a:lstStyle/>
          <a:p>
            <a:pPr>
              <a:spcAft>
                <a:spcPts val="600"/>
              </a:spcAft>
            </a:pPr>
            <a:fld id="{E9E0D846-2D6A-8643-B2BF-83884A821236}" type="slidenum">
              <a:rPr lang="en-US" smtClean="0"/>
              <a:pPr>
                <a:spcAft>
                  <a:spcPts val="600"/>
                </a:spcAft>
              </a:pPr>
              <a:t>6</a:t>
            </a:fld>
            <a:endParaRPr lang="en-US"/>
          </a:p>
        </p:txBody>
      </p:sp>
      <p:sp>
        <p:nvSpPr>
          <p:cNvPr id="5" name="Date Placeholder 4" hidden="1">
            <a:extLst>
              <a:ext uri="{FF2B5EF4-FFF2-40B4-BE49-F238E27FC236}">
                <a16:creationId xmlns:a16="http://schemas.microsoft.com/office/drawing/2014/main" id="{BBDB2B7D-5B06-65A9-1C6C-5E953D62B2EE}"/>
              </a:ext>
            </a:extLst>
          </p:cNvPr>
          <p:cNvSpPr>
            <a:spLocks noGrp="1"/>
          </p:cNvSpPr>
          <p:nvPr>
            <p:ph type="dt" sz="half" idx="2"/>
          </p:nvPr>
        </p:nvSpPr>
        <p:spPr/>
        <p:txBody>
          <a:bodyPr/>
          <a:lstStyle/>
          <a:p>
            <a:pPr>
              <a:spcAft>
                <a:spcPts val="600"/>
              </a:spcAft>
            </a:pPr>
            <a:fld id="{BB508BD7-8B53-4CE3-A3FA-0E10F2E34F65}" type="datetime4">
              <a:rPr lang="en-US" smtClean="0"/>
              <a:pPr>
                <a:spcAft>
                  <a:spcPts val="600"/>
                </a:spcAft>
              </a:pPr>
              <a:t>April 1, 2024</a:t>
            </a:fld>
            <a:r>
              <a:rPr lang="en-CA"/>
              <a:t>     |</a:t>
            </a:r>
            <a:endParaRPr lang="en-US"/>
          </a:p>
        </p:txBody>
      </p:sp>
      <p:sp>
        <p:nvSpPr>
          <p:cNvPr id="6" name="Slide Number Placeholder 5" hidden="1">
            <a:extLst>
              <a:ext uri="{FF2B5EF4-FFF2-40B4-BE49-F238E27FC236}">
                <a16:creationId xmlns:a16="http://schemas.microsoft.com/office/drawing/2014/main" id="{B8DA10D1-13D5-52C5-FF6B-38552AB3A396}"/>
              </a:ext>
            </a:extLst>
          </p:cNvPr>
          <p:cNvSpPr>
            <a:spLocks noGrp="1"/>
          </p:cNvSpPr>
          <p:nvPr>
            <p:ph type="sldNum" sz="quarter" idx="4"/>
          </p:nvPr>
        </p:nvSpPr>
        <p:spPr/>
        <p:txBody>
          <a:bodyPr/>
          <a:lstStyle/>
          <a:p>
            <a:pPr>
              <a:spcAft>
                <a:spcPts val="600"/>
              </a:spcAft>
            </a:pPr>
            <a:fld id="{E9E0D846-2D6A-8643-B2BF-83884A821236}" type="slidenum">
              <a:rPr lang="en-US" smtClean="0"/>
              <a:pPr>
                <a:spcAft>
                  <a:spcPts val="600"/>
                </a:spcAft>
              </a:pPr>
              <a:t>6</a:t>
            </a:fld>
            <a:endParaRPr lang="en-US"/>
          </a:p>
        </p:txBody>
      </p:sp>
      <p:pic>
        <p:nvPicPr>
          <p:cNvPr id="10" name="Picture Placeholder 3">
            <a:extLst>
              <a:ext uri="{FF2B5EF4-FFF2-40B4-BE49-F238E27FC236}">
                <a16:creationId xmlns:a16="http://schemas.microsoft.com/office/drawing/2014/main" id="{C810F23C-0917-0401-7ACA-168A775B136A}"/>
              </a:ext>
            </a:extLst>
          </p:cNvPr>
          <p:cNvPicPr>
            <a:picLocks noChangeAspect="1"/>
          </p:cNvPicPr>
          <p:nvPr/>
        </p:nvPicPr>
        <p:blipFill>
          <a:blip r:embed="rId2">
            <a:extLst>
              <a:ext uri="{28A0092B-C50C-407E-A947-70E740481C1C}">
                <a14:useLocalDpi xmlns:a14="http://schemas.microsoft.com/office/drawing/2010/main" val="0"/>
              </a:ext>
            </a:extLst>
          </a:blip>
          <a:srcRect l="9146" r="9146"/>
          <a:stretch>
            <a:fillRect/>
          </a:stretch>
        </p:blipFill>
        <p:spPr bwMode="auto">
          <a:xfrm>
            <a:off x="3438546" y="3625557"/>
            <a:ext cx="5339886" cy="2333151"/>
          </a:xfrm>
          <a:prstGeom prst="rect">
            <a:avLst/>
          </a:prstGeom>
          <a:noFill/>
          <a:ln>
            <a:noFill/>
          </a:ln>
        </p:spPr>
      </p:pic>
      <p:pic>
        <p:nvPicPr>
          <p:cNvPr id="14" name="Picture Placeholder 13">
            <a:extLst>
              <a:ext uri="{FF2B5EF4-FFF2-40B4-BE49-F238E27FC236}">
                <a16:creationId xmlns:a16="http://schemas.microsoft.com/office/drawing/2014/main" id="{818045A5-3F6E-9196-D377-E1BDCE5E20FB}"/>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958" r="2958"/>
          <a:stretch>
            <a:fillRect/>
          </a:stretch>
        </p:blipFill>
        <p:spPr bwMode="auto">
          <a:xfrm>
            <a:off x="3482703" y="782007"/>
            <a:ext cx="5339886" cy="2801457"/>
          </a:xfrm>
          <a:prstGeom prst="rect">
            <a:avLst/>
          </a:prstGeom>
          <a:noFill/>
          <a:ln>
            <a:noFill/>
          </a:ln>
        </p:spPr>
      </p:pic>
    </p:spTree>
    <p:extLst>
      <p:ext uri="{BB962C8B-B14F-4D97-AF65-F5344CB8AC3E}">
        <p14:creationId xmlns:p14="http://schemas.microsoft.com/office/powerpoint/2010/main" val="929471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e chart with a number of percentages&#10;&#10;Description automatically generated">
            <a:extLst>
              <a:ext uri="{FF2B5EF4-FFF2-40B4-BE49-F238E27FC236}">
                <a16:creationId xmlns:a16="http://schemas.microsoft.com/office/drawing/2014/main" id="{63A7B8A1-122D-E81D-21DC-4CDDC3612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04114" y="1644322"/>
            <a:ext cx="5339886" cy="3871418"/>
          </a:xfrm>
          <a:prstGeom prst="rect">
            <a:avLst/>
          </a:prstGeom>
          <a:noFill/>
          <a:ln>
            <a:noFill/>
          </a:ln>
        </p:spPr>
      </p:pic>
      <p:sp>
        <p:nvSpPr>
          <p:cNvPr id="31" name="Title 2">
            <a:extLst>
              <a:ext uri="{FF2B5EF4-FFF2-40B4-BE49-F238E27FC236}">
                <a16:creationId xmlns:a16="http://schemas.microsoft.com/office/drawing/2014/main" id="{6DC5E40E-A191-19D8-BACE-DE5B80E319BD}"/>
              </a:ext>
            </a:extLst>
          </p:cNvPr>
          <p:cNvSpPr>
            <a:spLocks noGrp="1"/>
          </p:cNvSpPr>
          <p:nvPr>
            <p:ph type="title"/>
          </p:nvPr>
        </p:nvSpPr>
        <p:spPr>
          <a:xfrm>
            <a:off x="365568" y="392415"/>
            <a:ext cx="8444818" cy="1069848"/>
          </a:xfrm>
        </p:spPr>
        <p:txBody>
          <a:bodyPr/>
          <a:lstStyle/>
          <a:p>
            <a:pPr algn="ctr"/>
            <a:r>
              <a:rPr lang="en-US" dirty="0"/>
              <a:t>EDA </a:t>
            </a:r>
          </a:p>
        </p:txBody>
      </p:sp>
      <p:sp>
        <p:nvSpPr>
          <p:cNvPr id="33" name="Content Placeholder 3">
            <a:extLst>
              <a:ext uri="{FF2B5EF4-FFF2-40B4-BE49-F238E27FC236}">
                <a16:creationId xmlns:a16="http://schemas.microsoft.com/office/drawing/2014/main" id="{39780098-1D80-7230-489A-DF78D407CECE}"/>
              </a:ext>
            </a:extLst>
          </p:cNvPr>
          <p:cNvSpPr>
            <a:spLocks noGrp="1"/>
          </p:cNvSpPr>
          <p:nvPr>
            <p:ph idx="1"/>
          </p:nvPr>
        </p:nvSpPr>
        <p:spPr>
          <a:xfrm>
            <a:off x="365568" y="1472184"/>
            <a:ext cx="3117135" cy="4222560"/>
          </a:xfrm>
        </p:spPr>
        <p:txBody>
          <a:bodyPr/>
          <a:lstStyle/>
          <a:p>
            <a:r>
              <a:rPr lang="en-US" b="1" dirty="0"/>
              <a:t>Desired target (Y):</a:t>
            </a:r>
          </a:p>
          <a:p>
            <a:pPr marL="0" indent="0">
              <a:buNone/>
            </a:pPr>
            <a:r>
              <a:rPr lang="en-CA" sz="1800" dirty="0">
                <a:solidFill>
                  <a:srgbClr val="000000"/>
                </a:solidFill>
                <a:effectLst/>
                <a:latin typeface="Segoe UI" panose="020B0502040204020203" pitchFamily="34" charset="0"/>
                <a:ea typeface="Aptos" panose="020B0004020202020204" pitchFamily="34" charset="0"/>
              </a:rPr>
              <a:t>The pie chart distinctly highlights the disparity between customers who have subscribed to a term deposit and those who have not.</a:t>
            </a:r>
            <a:endParaRPr lang="en-US" b="1" dirty="0"/>
          </a:p>
        </p:txBody>
      </p:sp>
      <p:sp>
        <p:nvSpPr>
          <p:cNvPr id="5" name="Date Placeholder 4">
            <a:extLst>
              <a:ext uri="{FF2B5EF4-FFF2-40B4-BE49-F238E27FC236}">
                <a16:creationId xmlns:a16="http://schemas.microsoft.com/office/drawing/2014/main" id="{6B221E8B-7813-AFF1-1293-379EC723739E}"/>
              </a:ext>
            </a:extLst>
          </p:cNvPr>
          <p:cNvSpPr>
            <a:spLocks noGrp="1"/>
          </p:cNvSpPr>
          <p:nvPr>
            <p:ph type="dt" sz="half" idx="2"/>
          </p:nvPr>
        </p:nvSpPr>
        <p:spPr>
          <a:xfrm>
            <a:off x="5873743" y="6155267"/>
            <a:ext cx="2474383" cy="365125"/>
          </a:xfrm>
        </p:spPr>
        <p:txBody>
          <a:bodyPr anchor="ctr">
            <a:normAutofit/>
          </a:bodyPr>
          <a:lstStyle/>
          <a:p>
            <a:pPr>
              <a:spcAft>
                <a:spcPts val="600"/>
              </a:spcAft>
            </a:pPr>
            <a:fld id="{BB508BD7-8B53-4CE3-A3FA-0E10F2E34F65}" type="datetime4">
              <a:rPr lang="en-US" smtClean="0"/>
              <a:pPr>
                <a:spcAft>
                  <a:spcPts val="600"/>
                </a:spcAft>
              </a:pPr>
              <a:t>April 1, 2024</a:t>
            </a:fld>
            <a:r>
              <a:rPr lang="en-CA"/>
              <a:t>     |</a:t>
            </a:r>
            <a:endParaRPr lang="en-US"/>
          </a:p>
        </p:txBody>
      </p:sp>
      <p:sp>
        <p:nvSpPr>
          <p:cNvPr id="6" name="Slide Number Placeholder 5">
            <a:extLst>
              <a:ext uri="{FF2B5EF4-FFF2-40B4-BE49-F238E27FC236}">
                <a16:creationId xmlns:a16="http://schemas.microsoft.com/office/drawing/2014/main" id="{2A61656F-22BB-EA58-CD5A-F37DAFC390A5}"/>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7</a:t>
            </a:fld>
            <a:endParaRPr lang="en-US"/>
          </a:p>
        </p:txBody>
      </p:sp>
    </p:spTree>
    <p:extLst>
      <p:ext uri="{BB962C8B-B14F-4D97-AF65-F5344CB8AC3E}">
        <p14:creationId xmlns:p14="http://schemas.microsoft.com/office/powerpoint/2010/main" val="2359109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6CF391-2843-30FC-1453-085FB4DA38C3}"/>
              </a:ext>
            </a:extLst>
          </p:cNvPr>
          <p:cNvSpPr>
            <a:spLocks noGrp="1"/>
          </p:cNvSpPr>
          <p:nvPr>
            <p:ph type="title"/>
          </p:nvPr>
        </p:nvSpPr>
        <p:spPr>
          <a:xfrm>
            <a:off x="365568" y="392415"/>
            <a:ext cx="8444818" cy="1069848"/>
          </a:xfrm>
        </p:spPr>
        <p:txBody>
          <a:bodyPr/>
          <a:lstStyle/>
          <a:p>
            <a:pPr algn="ctr"/>
            <a:r>
              <a:rPr lang="en-US" dirty="0"/>
              <a:t>Correlation </a:t>
            </a:r>
            <a:r>
              <a:rPr lang="en-US" dirty="0">
                <a:latin typeface="+mn-lt"/>
              </a:rPr>
              <a:t>of</a:t>
            </a:r>
            <a:r>
              <a:rPr lang="en-US" dirty="0"/>
              <a:t> feature with target variable </a:t>
            </a:r>
          </a:p>
        </p:txBody>
      </p:sp>
      <p:pic>
        <p:nvPicPr>
          <p:cNvPr id="6" name="Picture Placeholder 5" descr="A graph with blue and white text&#10;&#10;Description automatically generated">
            <a:extLst>
              <a:ext uri="{FF2B5EF4-FFF2-40B4-BE49-F238E27FC236}">
                <a16:creationId xmlns:a16="http://schemas.microsoft.com/office/drawing/2014/main" id="{E03E71AD-9626-9268-9118-7DA451DA9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444" y="1472184"/>
            <a:ext cx="7021066" cy="4212639"/>
          </a:xfrm>
          <a:noFill/>
        </p:spPr>
      </p:pic>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a:xfrm>
            <a:off x="6275910" y="6155267"/>
            <a:ext cx="2072216" cy="365125"/>
          </a:xfrm>
        </p:spPr>
        <p:txBody>
          <a:bodyPr anchor="ctr">
            <a:normAutofit/>
          </a:bodyPr>
          <a:lstStyle/>
          <a:p>
            <a:pPr>
              <a:spcAft>
                <a:spcPts val="600"/>
              </a:spcAft>
            </a:pPr>
            <a:fld id="{C966D932-33FE-417A-85F6-23BCBAA4A674}" type="datetime4">
              <a:rPr lang="en-US" smtClean="0"/>
              <a:pPr>
                <a:spcAft>
                  <a:spcPts val="600"/>
                </a:spcAft>
              </a:pPr>
              <a:t>April 1, 2024</a:t>
            </a:fld>
            <a:r>
              <a:rPr lang="en-CA"/>
              <a:t>     |</a:t>
            </a:r>
            <a:endParaRPr lang="en-US"/>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8</a:t>
            </a:fld>
            <a:endParaRPr lang="en-US"/>
          </a:p>
        </p:txBody>
      </p:sp>
    </p:spTree>
    <p:extLst>
      <p:ext uri="{BB962C8B-B14F-4D97-AF65-F5344CB8AC3E}">
        <p14:creationId xmlns:p14="http://schemas.microsoft.com/office/powerpoint/2010/main" val="2026625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1416B-80AB-D027-CB05-40885352BA83}"/>
              </a:ext>
            </a:extLst>
          </p:cNvPr>
          <p:cNvSpPr>
            <a:spLocks noGrp="1"/>
          </p:cNvSpPr>
          <p:nvPr>
            <p:ph type="title"/>
          </p:nvPr>
        </p:nvSpPr>
        <p:spPr/>
        <p:txBody>
          <a:bodyPr/>
          <a:lstStyle/>
          <a:p>
            <a:pPr algn="l"/>
            <a:r>
              <a:rPr lang="en-US" b="1" i="0" dirty="0">
                <a:effectLst/>
                <a:latin typeface="var(--jp-content-font-family)"/>
              </a:rPr>
              <a:t>Exploring Attribute Correlations with Target Variables</a:t>
            </a:r>
            <a:br>
              <a:rPr lang="en-US" b="1" i="0" dirty="0">
                <a:effectLst/>
                <a:latin typeface="var(--jp-content-font-family)"/>
              </a:rPr>
            </a:br>
            <a:br>
              <a:rPr lang="en-US" b="0" i="0" dirty="0">
                <a:effectLst/>
                <a:latin typeface="Times New Roman" panose="02020603050405020304" pitchFamily="18" charset="0"/>
              </a:rPr>
            </a:br>
            <a:r>
              <a:rPr lang="en-CA" dirty="0"/>
              <a:t> </a:t>
            </a:r>
          </a:p>
        </p:txBody>
      </p:sp>
      <p:sp>
        <p:nvSpPr>
          <p:cNvPr id="4" name="Content Placeholder 3">
            <a:extLst>
              <a:ext uri="{FF2B5EF4-FFF2-40B4-BE49-F238E27FC236}">
                <a16:creationId xmlns:a16="http://schemas.microsoft.com/office/drawing/2014/main" id="{86A9C110-2AFB-93D4-45C1-0AA4C8DFB8B6}"/>
              </a:ext>
            </a:extLst>
          </p:cNvPr>
          <p:cNvSpPr>
            <a:spLocks noGrp="1"/>
          </p:cNvSpPr>
          <p:nvPr>
            <p:ph idx="1"/>
          </p:nvPr>
        </p:nvSpPr>
        <p:spPr>
          <a:xfrm>
            <a:off x="365568" y="1472184"/>
            <a:ext cx="6776912" cy="4222560"/>
          </a:xfrm>
        </p:spPr>
        <p:txBody>
          <a:bodyPr>
            <a:normAutofit/>
          </a:bodyPr>
          <a:lstStyle/>
          <a:p>
            <a:pPr marL="342900" lvl="0" indent="-342900">
              <a:lnSpc>
                <a:spcPct val="107000"/>
              </a:lnSpc>
              <a:spcAft>
                <a:spcPts val="800"/>
              </a:spcAft>
              <a:buFont typeface="+mj-lt"/>
              <a:buAutoNum type="arabicPeriod"/>
              <a:tabLst>
                <a:tab pos="457200" algn="l"/>
              </a:tabLst>
            </a:pPr>
            <a:endParaRPr lang="en-CA" dirty="0"/>
          </a:p>
        </p:txBody>
      </p:sp>
      <p:sp>
        <p:nvSpPr>
          <p:cNvPr id="5" name="Date Placeholder 4">
            <a:extLst>
              <a:ext uri="{FF2B5EF4-FFF2-40B4-BE49-F238E27FC236}">
                <a16:creationId xmlns:a16="http://schemas.microsoft.com/office/drawing/2014/main" id="{53687CB8-6E1D-7984-0E54-D1442447BDBF}"/>
              </a:ext>
            </a:extLst>
          </p:cNvPr>
          <p:cNvSpPr>
            <a:spLocks noGrp="1"/>
          </p:cNvSpPr>
          <p:nvPr>
            <p:ph type="dt" sz="half" idx="2"/>
          </p:nvPr>
        </p:nvSpPr>
        <p:spPr/>
        <p:txBody>
          <a:bodyPr/>
          <a:lstStyle/>
          <a:p>
            <a:fld id="{3D0BB221-354A-484A-903F-3F013EC2DF92}" type="datetime4">
              <a:rPr lang="en-US" smtClean="0"/>
              <a:t>April 1, 2024</a:t>
            </a:fld>
            <a:r>
              <a:rPr lang="en-CA"/>
              <a:t>     |</a:t>
            </a:r>
            <a:endParaRPr lang="en-US" dirty="0"/>
          </a:p>
        </p:txBody>
      </p:sp>
      <p:sp>
        <p:nvSpPr>
          <p:cNvPr id="6" name="Slide Number Placeholder 5">
            <a:extLst>
              <a:ext uri="{FF2B5EF4-FFF2-40B4-BE49-F238E27FC236}">
                <a16:creationId xmlns:a16="http://schemas.microsoft.com/office/drawing/2014/main" id="{D3CDAD90-69AE-3475-334E-DFC4AC6955B0}"/>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2" name="Picture Placeholder 11" descr="A graph with blue and orange bars&#10;&#10;Description automatically generated">
            <a:extLst>
              <a:ext uri="{FF2B5EF4-FFF2-40B4-BE49-F238E27FC236}">
                <a16:creationId xmlns:a16="http://schemas.microsoft.com/office/drawing/2014/main" id="{80137C33-B4B3-7E3A-598A-AF9F22995C88}"/>
              </a:ext>
            </a:extLst>
          </p:cNvPr>
          <p:cNvPicPr>
            <a:picLocks noChangeAspect="1"/>
          </p:cNvPicPr>
          <p:nvPr/>
        </p:nvPicPr>
        <p:blipFill>
          <a:blip r:embed="rId2">
            <a:extLst>
              <a:ext uri="{28A0092B-C50C-407E-A947-70E740481C1C}">
                <a14:useLocalDpi xmlns:a14="http://schemas.microsoft.com/office/drawing/2010/main" val="0"/>
              </a:ext>
            </a:extLst>
          </a:blip>
          <a:srcRect t="1017" b="1017"/>
          <a:stretch>
            <a:fillRect/>
          </a:stretch>
        </p:blipFill>
        <p:spPr>
          <a:xfrm>
            <a:off x="0" y="1011661"/>
            <a:ext cx="9143999" cy="2417339"/>
          </a:xfrm>
          <a:prstGeom prst="rect">
            <a:avLst/>
          </a:prstGeom>
        </p:spPr>
      </p:pic>
      <p:pic>
        <p:nvPicPr>
          <p:cNvPr id="7" name="Picture Placeholder 15" descr="A graph with blue and orange bars&#10;&#10;Description automatically generated">
            <a:extLst>
              <a:ext uri="{FF2B5EF4-FFF2-40B4-BE49-F238E27FC236}">
                <a16:creationId xmlns:a16="http://schemas.microsoft.com/office/drawing/2014/main" id="{0C08C1D1-DED9-F328-FD9F-20EB65A204F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t="4792" b="4792"/>
          <a:stretch>
            <a:fillRect/>
          </a:stretch>
        </p:blipFill>
        <p:spPr>
          <a:xfrm>
            <a:off x="0" y="3526426"/>
            <a:ext cx="4222883" cy="2441755"/>
          </a:xfrm>
          <a:prstGeom prst="rect">
            <a:avLst/>
          </a:prstGeom>
        </p:spPr>
      </p:pic>
      <p:pic>
        <p:nvPicPr>
          <p:cNvPr id="8" name="Picture Placeholder 7" descr="A graph of a number of blue and orange bars&#10;&#10;Description automatically generated">
            <a:extLst>
              <a:ext uri="{FF2B5EF4-FFF2-40B4-BE49-F238E27FC236}">
                <a16:creationId xmlns:a16="http://schemas.microsoft.com/office/drawing/2014/main" id="{C953C3A4-2D29-3601-C748-38850193F1F7}"/>
              </a:ext>
            </a:extLst>
          </p:cNvPr>
          <p:cNvPicPr>
            <a:picLocks noChangeAspect="1"/>
          </p:cNvPicPr>
          <p:nvPr/>
        </p:nvPicPr>
        <p:blipFill>
          <a:blip r:embed="rId4">
            <a:extLst>
              <a:ext uri="{28A0092B-C50C-407E-A947-70E740481C1C}">
                <a14:useLocalDpi xmlns:a14="http://schemas.microsoft.com/office/drawing/2010/main" val="0"/>
              </a:ext>
            </a:extLst>
          </a:blip>
          <a:srcRect l="7589" r="7589"/>
          <a:stretch>
            <a:fillRect/>
          </a:stretch>
        </p:blipFill>
        <p:spPr>
          <a:xfrm>
            <a:off x="4571999" y="3498184"/>
            <a:ext cx="4038092" cy="2791517"/>
          </a:xfrm>
          <a:prstGeom prst="rect">
            <a:avLst/>
          </a:prstGeom>
        </p:spPr>
      </p:pic>
    </p:spTree>
    <p:extLst>
      <p:ext uri="{BB962C8B-B14F-4D97-AF65-F5344CB8AC3E}">
        <p14:creationId xmlns:p14="http://schemas.microsoft.com/office/powerpoint/2010/main" val="3257802666"/>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637</Words>
  <Application>Microsoft Office PowerPoint</Application>
  <PresentationFormat>On-screen Show (4:3)</PresentationFormat>
  <Paragraphs>77</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Aptos</vt:lpstr>
      <vt:lpstr>Aptos Display</vt:lpstr>
      <vt:lpstr>Arial</vt:lpstr>
      <vt:lpstr>Calibri</vt:lpstr>
      <vt:lpstr>Courier New</vt:lpstr>
      <vt:lpstr>Segoe UI</vt:lpstr>
      <vt:lpstr>Times New Roman</vt:lpstr>
      <vt:lpstr>var(--jp-content-font-family)</vt:lpstr>
      <vt:lpstr>RyersonUniversity_MasterTemplate v1</vt:lpstr>
      <vt:lpstr>Classification and Regression  Analysis of the Bank Marketing  Dataset </vt:lpstr>
      <vt:lpstr>Problem definition </vt:lpstr>
      <vt:lpstr>EDA</vt:lpstr>
      <vt:lpstr>EDA </vt:lpstr>
      <vt:lpstr>EDA</vt:lpstr>
      <vt:lpstr>EDA</vt:lpstr>
      <vt:lpstr>EDA </vt:lpstr>
      <vt:lpstr>Correlation of feature with target variable </vt:lpstr>
      <vt:lpstr>Exploring Attribute Correlations with Target Variables   </vt:lpstr>
      <vt:lpstr>Top 10 important attributes  </vt:lpstr>
      <vt:lpstr>PowerPoint Presentation</vt:lpstr>
      <vt:lpstr> Conclusion  </vt:lpstr>
      <vt:lpstr>Machine learning </vt:lpstr>
      <vt:lpstr>TOOLS USED </vt:lpstr>
      <vt:lpstr>The End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2024-04-01T19:15:07Z</dcterms:modified>
</cp:coreProperties>
</file>